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2" r:id="rId2"/>
    <p:sldId id="271" r:id="rId3"/>
    <p:sldId id="257" r:id="rId4"/>
    <p:sldId id="268" r:id="rId5"/>
    <p:sldId id="269" r:id="rId6"/>
    <p:sldId id="270" r:id="rId7"/>
    <p:sldId id="256" r:id="rId8"/>
    <p:sldId id="258" r:id="rId9"/>
    <p:sldId id="259" r:id="rId10"/>
    <p:sldId id="260" r:id="rId11"/>
    <p:sldId id="263" r:id="rId12"/>
    <p:sldId id="264" r:id="rId13"/>
    <p:sldId id="261" r:id="rId14"/>
    <p:sldId id="262" r:id="rId15"/>
    <p:sldId id="265" r:id="rId16"/>
    <p:sldId id="266"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086755-AA2C-47EC-A8B0-7AE4269EA506}" type="datetimeFigureOut">
              <a:rPr lang="en-IN" smtClean="0"/>
              <a:t>04-11-2018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114874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086755-AA2C-47EC-A8B0-7AE4269EA506}" type="datetimeFigureOut">
              <a:rPr lang="en-IN" smtClean="0"/>
              <a:t>04-11-2018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189828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1086755-AA2C-47EC-A8B0-7AE4269EA506}" type="datetimeFigureOut">
              <a:rPr lang="en-IN" smtClean="0"/>
              <a:t>04-11-2018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1433957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1086755-AA2C-47EC-A8B0-7AE4269EA506}" type="datetimeFigureOut">
              <a:rPr lang="en-IN" smtClean="0"/>
              <a:t>04-11-2018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2B2D5E-A0B4-421B-802C-7565047DF9B1}" type="slidenum">
              <a:rPr lang="en-IN" smtClean="0"/>
              <a:t>‹#›</a:t>
            </a:fld>
            <a:endParaRPr lang="en-IN"/>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88075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86755-AA2C-47EC-A8B0-7AE4269EA506}" type="datetimeFigureOut">
              <a:rPr lang="en-IN" smtClean="0"/>
              <a:t>04-11-2018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3696051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086755-AA2C-47EC-A8B0-7AE4269EA506}" type="datetimeFigureOut">
              <a:rPr lang="en-IN" smtClean="0"/>
              <a:t>04-11-2018</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3562562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086755-AA2C-47EC-A8B0-7AE4269EA506}" type="datetimeFigureOut">
              <a:rPr lang="en-IN" smtClean="0"/>
              <a:t>04-11-2018</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213067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86755-AA2C-47EC-A8B0-7AE4269EA506}" type="datetimeFigureOut">
              <a:rPr lang="en-IN" smtClean="0"/>
              <a:t>04-11-2018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122143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86755-AA2C-47EC-A8B0-7AE4269EA506}" type="datetimeFigureOut">
              <a:rPr lang="en-IN" smtClean="0"/>
              <a:t>04-11-2018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270619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86755-AA2C-47EC-A8B0-7AE4269EA506}" type="datetimeFigureOut">
              <a:rPr lang="en-IN" smtClean="0"/>
              <a:t>04-11-2018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244661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86755-AA2C-47EC-A8B0-7AE4269EA506}" type="datetimeFigureOut">
              <a:rPr lang="en-IN" smtClean="0"/>
              <a:t>04-11-2018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373353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086755-AA2C-47EC-A8B0-7AE4269EA506}" type="datetimeFigureOut">
              <a:rPr lang="en-IN" smtClean="0"/>
              <a:t>04-11-2018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425735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086755-AA2C-47EC-A8B0-7AE4269EA506}" type="datetimeFigureOut">
              <a:rPr lang="en-IN" smtClean="0"/>
              <a:t>04-11-2018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329731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1086755-AA2C-47EC-A8B0-7AE4269EA506}" type="datetimeFigureOut">
              <a:rPr lang="en-IN" smtClean="0"/>
              <a:t>04-11-2018</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74657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086755-AA2C-47EC-A8B0-7AE4269EA506}" type="datetimeFigureOut">
              <a:rPr lang="en-IN" smtClean="0"/>
              <a:t>04-11-2018</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106263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1086755-AA2C-47EC-A8B0-7AE4269EA506}" type="datetimeFigureOut">
              <a:rPr lang="en-IN" smtClean="0"/>
              <a:t>04-11-2018</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266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086755-AA2C-47EC-A8B0-7AE4269EA506}" type="datetimeFigureOut">
              <a:rPr lang="en-IN" smtClean="0"/>
              <a:t>04-11-2018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2B2D5E-A0B4-421B-802C-7565047DF9B1}" type="slidenum">
              <a:rPr lang="en-IN" smtClean="0"/>
              <a:t>‹#›</a:t>
            </a:fld>
            <a:endParaRPr lang="en-IN"/>
          </a:p>
        </p:txBody>
      </p:sp>
    </p:spTree>
    <p:extLst>
      <p:ext uri="{BB962C8B-B14F-4D97-AF65-F5344CB8AC3E}">
        <p14:creationId xmlns:p14="http://schemas.microsoft.com/office/powerpoint/2010/main" val="323526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086755-AA2C-47EC-A8B0-7AE4269EA506}" type="datetimeFigureOut">
              <a:rPr lang="en-IN" smtClean="0"/>
              <a:t>04-11-2018</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72B2D5E-A0B4-421B-802C-7565047DF9B1}" type="slidenum">
              <a:rPr lang="en-IN" smtClean="0"/>
              <a:t>‹#›</a:t>
            </a:fld>
            <a:endParaRPr lang="en-IN"/>
          </a:p>
        </p:txBody>
      </p:sp>
    </p:spTree>
    <p:extLst>
      <p:ext uri="{BB962C8B-B14F-4D97-AF65-F5344CB8AC3E}">
        <p14:creationId xmlns:p14="http://schemas.microsoft.com/office/powerpoint/2010/main" val="181153335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452718"/>
            <a:ext cx="11704320" cy="6229436"/>
          </a:xfrm>
        </p:spPr>
        <p:txBody>
          <a:bodyPr/>
          <a:lstStyle/>
          <a:p>
            <a:pPr algn="ctr"/>
            <a:r>
              <a:rPr lang="en-IN" sz="7200" dirty="0" smtClean="0"/>
              <a:t>Welcome </a:t>
            </a:r>
            <a:br>
              <a:rPr lang="en-IN" sz="7200" dirty="0" smtClean="0"/>
            </a:br>
            <a:r>
              <a:rPr lang="en-IN" sz="7200" dirty="0" smtClean="0"/>
              <a:t>To </a:t>
            </a:r>
            <a:br>
              <a:rPr lang="en-IN" sz="7200" dirty="0" smtClean="0"/>
            </a:br>
            <a:r>
              <a:rPr lang="en-IN" sz="7200" u="sng" dirty="0" smtClean="0"/>
              <a:t>ANNAYA HOMES PVT LTD.</a:t>
            </a:r>
            <a:r>
              <a:rPr lang="en-IN" sz="7200" dirty="0" smtClean="0"/>
              <a:t/>
            </a:r>
            <a:br>
              <a:rPr lang="en-IN" sz="7200" dirty="0" smtClean="0"/>
            </a:br>
            <a:r>
              <a:rPr lang="en-IN" sz="4400" dirty="0" smtClean="0"/>
              <a:t>Where Dreams Come Home</a:t>
            </a:r>
            <a:endParaRPr lang="en-IN" sz="44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225795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Distance after FNG-KMP loop</a:t>
            </a:r>
            <a:br>
              <a:rPr lang="en-IN" dirty="0" smtClean="0"/>
            </a:br>
            <a:endParaRPr lang="en-IN" dirty="0"/>
          </a:p>
        </p:txBody>
      </p:sp>
      <p:sp>
        <p:nvSpPr>
          <p:cNvPr id="3" name="Content Placeholder 2"/>
          <p:cNvSpPr>
            <a:spLocks noGrp="1"/>
          </p:cNvSpPr>
          <p:nvPr>
            <p:ph idx="1"/>
          </p:nvPr>
        </p:nvSpPr>
        <p:spPr>
          <a:xfrm>
            <a:off x="613954" y="1319348"/>
            <a:ext cx="11299372" cy="5290457"/>
          </a:xfrm>
        </p:spPr>
        <p:txBody>
          <a:bodyPr/>
          <a:lstStyle/>
          <a:p>
            <a:pPr marL="0" indent="0">
              <a:buNone/>
            </a:pPr>
            <a:r>
              <a:rPr lang="en-IN" dirty="0" smtClean="0"/>
              <a:t>Distance after FNG-KMP loop</a:t>
            </a:r>
          </a:p>
          <a:p>
            <a:pPr marL="0" indent="0">
              <a:buNone/>
            </a:pPr>
            <a:r>
              <a:rPr lang="en-IN" dirty="0" smtClean="0"/>
              <a:t>* 70 Minutes Drive from Gurgaon</a:t>
            </a:r>
            <a:br>
              <a:rPr lang="en-IN" dirty="0" smtClean="0"/>
            </a:br>
            <a:r>
              <a:rPr lang="en-IN" dirty="0" smtClean="0"/>
              <a:t>* 30 Minutes Drive from </a:t>
            </a:r>
            <a:r>
              <a:rPr lang="en-IN" dirty="0" err="1" smtClean="0"/>
              <a:t>Palwal</a:t>
            </a:r>
            <a:r>
              <a:rPr lang="en-IN" dirty="0" smtClean="0"/>
              <a:t/>
            </a:r>
            <a:br>
              <a:rPr lang="en-IN" dirty="0" smtClean="0"/>
            </a:br>
            <a:r>
              <a:rPr lang="en-IN" dirty="0" smtClean="0"/>
              <a:t>* 50 Minutes Drive from Aligarh</a:t>
            </a:r>
            <a:br>
              <a:rPr lang="en-IN" dirty="0" smtClean="0"/>
            </a:br>
            <a:r>
              <a:rPr lang="en-IN" dirty="0" smtClean="0"/>
              <a:t>* 30 Minutes Drive from G. Noida</a:t>
            </a:r>
            <a:br>
              <a:rPr lang="en-IN" dirty="0" smtClean="0"/>
            </a:br>
            <a:r>
              <a:rPr lang="en-IN" dirty="0" smtClean="0"/>
              <a:t>* 50 Minutes Drive from </a:t>
            </a:r>
            <a:r>
              <a:rPr lang="en-IN" dirty="0" err="1" smtClean="0"/>
              <a:t>Kalindi</a:t>
            </a:r>
            <a:r>
              <a:rPr lang="en-IN" dirty="0" smtClean="0"/>
              <a:t> </a:t>
            </a:r>
            <a:r>
              <a:rPr lang="en-IN" dirty="0" err="1" smtClean="0"/>
              <a:t>Kunj</a:t>
            </a:r>
            <a:r>
              <a:rPr lang="en-IN" dirty="0" smtClean="0"/>
              <a:t/>
            </a:r>
            <a:br>
              <a:rPr lang="en-IN" dirty="0" smtClean="0"/>
            </a:br>
            <a:r>
              <a:rPr lang="en-IN" dirty="0" smtClean="0"/>
              <a:t>* 45 Minutes Drive from Noida</a:t>
            </a:r>
            <a:br>
              <a:rPr lang="en-IN" dirty="0" smtClean="0"/>
            </a:br>
            <a:r>
              <a:rPr lang="en-IN" dirty="0" smtClean="0"/>
              <a:t>* 60 Minutes Drive from </a:t>
            </a:r>
            <a:r>
              <a:rPr lang="en-IN" dirty="0" err="1" smtClean="0"/>
              <a:t>Akshar</a:t>
            </a:r>
            <a:r>
              <a:rPr lang="en-IN" dirty="0" smtClean="0"/>
              <a:t> </a:t>
            </a:r>
            <a:r>
              <a:rPr lang="en-IN" dirty="0" err="1" smtClean="0"/>
              <a:t>Dham</a:t>
            </a:r>
            <a:r>
              <a:rPr lang="en-IN" dirty="0" smtClean="0"/>
              <a:t> Temple</a:t>
            </a:r>
            <a:br>
              <a:rPr lang="en-IN" dirty="0" smtClean="0"/>
            </a:br>
            <a:r>
              <a:rPr lang="en-IN" dirty="0" smtClean="0"/>
              <a:t>* 70 Minutes Drive from Mathura</a:t>
            </a:r>
          </a:p>
          <a:p>
            <a:endParaRPr lang="en-IN"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0468" y="-28136"/>
            <a:ext cx="1761532" cy="1153551"/>
          </a:xfrm>
          <a:prstGeom prst="rect">
            <a:avLst/>
          </a:prstGeom>
        </p:spPr>
      </p:pic>
    </p:spTree>
    <p:extLst>
      <p:ext uri="{BB962C8B-B14F-4D97-AF65-F5344CB8AC3E}">
        <p14:creationId xmlns:p14="http://schemas.microsoft.com/office/powerpoint/2010/main" val="182231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Amenities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322620"/>
            <a:ext cx="2771775" cy="2476500"/>
          </a:xfrm>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285" y="1322620"/>
            <a:ext cx="3071915" cy="2476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709" y="1322620"/>
            <a:ext cx="2794249" cy="24765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11" y="4051496"/>
            <a:ext cx="2957732" cy="262139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4285" y="4051496"/>
            <a:ext cx="3071916" cy="262139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3709" y="4051495"/>
            <a:ext cx="2794249" cy="2621397"/>
          </a:xfrm>
          <a:prstGeom prst="rect">
            <a:avLst/>
          </a:prstGeom>
        </p:spPr>
      </p:pic>
      <p:pic>
        <p:nvPicPr>
          <p:cNvPr id="16"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357117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News </a:t>
            </a:r>
            <a:endParaRPr lang="en-IN"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4350"/>
          <a:stretch/>
        </p:blipFill>
        <p:spPr>
          <a:xfrm rot="16200000">
            <a:off x="1492037" y="-43603"/>
            <a:ext cx="2393966" cy="485894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7862" b="17539"/>
          <a:stretch/>
        </p:blipFill>
        <p:spPr>
          <a:xfrm rot="16200000">
            <a:off x="4965375" y="491836"/>
            <a:ext cx="2956675" cy="413130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9971"/>
          <a:stretch/>
        </p:blipFill>
        <p:spPr>
          <a:xfrm>
            <a:off x="8007521" y="971333"/>
            <a:ext cx="4184479" cy="376948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4379" t="3807" r="10375"/>
          <a:stretch/>
        </p:blipFill>
        <p:spPr>
          <a:xfrm>
            <a:off x="107458" y="2370203"/>
            <a:ext cx="2729132" cy="3748425"/>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8564" r="22154" b="3282"/>
          <a:stretch/>
        </p:blipFill>
        <p:spPr>
          <a:xfrm rot="16200000">
            <a:off x="2650468" y="2211912"/>
            <a:ext cx="4565433" cy="434691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7402" y="2048470"/>
            <a:ext cx="3355145" cy="4473526"/>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616" t="5538" r="39401" b="-5538"/>
          <a:stretch/>
        </p:blipFill>
        <p:spPr>
          <a:xfrm>
            <a:off x="7676970" y="3847027"/>
            <a:ext cx="4198034" cy="2286000"/>
          </a:xfrm>
          <a:prstGeom prst="rect">
            <a:avLst/>
          </a:prstGeom>
        </p:spPr>
      </p:pic>
      <p:pic>
        <p:nvPicPr>
          <p:cNvPr id="12" name="Content Placeholder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45323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5094"/>
            <a:ext cx="9404723" cy="1400530"/>
          </a:xfrm>
        </p:spPr>
        <p:txBody>
          <a:bodyPr/>
          <a:lstStyle/>
          <a:p>
            <a:r>
              <a:rPr lang="en-IN" dirty="0" err="1" smtClean="0"/>
              <a:t>Layput</a:t>
            </a:r>
            <a:r>
              <a:rPr lang="en-IN" dirty="0" smtClean="0"/>
              <a:t> Plan </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111" y="1055077"/>
            <a:ext cx="10748720" cy="5490802"/>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166643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1400530"/>
          </a:xfrm>
        </p:spPr>
        <p:txBody>
          <a:bodyPr/>
          <a:lstStyle/>
          <a:p>
            <a:r>
              <a:rPr lang="en-IN" dirty="0" smtClean="0"/>
              <a:t>Location Map </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111" y="700265"/>
            <a:ext cx="9102800" cy="6163524"/>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243352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37" y="0"/>
            <a:ext cx="9404723" cy="1400530"/>
          </a:xfrm>
        </p:spPr>
        <p:txBody>
          <a:bodyPr/>
          <a:lstStyle/>
          <a:p>
            <a:r>
              <a:rPr lang="en-IN" dirty="0" smtClean="0"/>
              <a:t>Payment Plan </a:t>
            </a:r>
            <a:br>
              <a:rPr lang="en-IN" dirty="0" smtClean="0"/>
            </a:br>
            <a:endParaRPr lang="en-IN"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1348" y="747903"/>
            <a:ext cx="7990449" cy="6088498"/>
          </a:xfrm>
        </p:spPr>
      </p:pic>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185160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76" y="700265"/>
            <a:ext cx="9404723" cy="1400530"/>
          </a:xfrm>
        </p:spPr>
        <p:txBody>
          <a:bodyPr/>
          <a:lstStyle/>
          <a:p>
            <a:r>
              <a:rPr lang="en-IN" dirty="0" smtClean="0"/>
              <a:t>Preferential Location Charge</a:t>
            </a:r>
            <a:endParaRPr lang="en-IN"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517" y="2100795"/>
            <a:ext cx="10940367" cy="2646521"/>
          </a:xfrm>
        </p:spPr>
      </p:pic>
      <p:pic>
        <p:nvPicPr>
          <p:cNvPr id="11"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50458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4" y="196289"/>
            <a:ext cx="8825657" cy="1915647"/>
          </a:xfrm>
        </p:spPr>
        <p:txBody>
          <a:bodyPr/>
          <a:lstStyle/>
          <a:p>
            <a:r>
              <a:rPr lang="en-IN" sz="7200" b="1" i="1" dirty="0" smtClean="0"/>
              <a:t>THANKS &amp; REGARDS</a:t>
            </a:r>
            <a:r>
              <a:rPr lang="en-IN" dirty="0" smtClean="0"/>
              <a:t/>
            </a:r>
            <a:br>
              <a:rPr lang="en-IN" dirty="0" smtClean="0"/>
            </a:br>
            <a:endParaRPr lang="en-IN" dirty="0"/>
          </a:p>
        </p:txBody>
      </p:sp>
      <p:sp>
        <p:nvSpPr>
          <p:cNvPr id="5" name="Text Placeholder 4"/>
          <p:cNvSpPr>
            <a:spLocks noGrp="1"/>
          </p:cNvSpPr>
          <p:nvPr>
            <p:ph type="body" idx="1"/>
          </p:nvPr>
        </p:nvSpPr>
        <p:spPr>
          <a:xfrm>
            <a:off x="676654" y="1772528"/>
            <a:ext cx="10971395" cy="4825219"/>
          </a:xfrm>
        </p:spPr>
        <p:txBody>
          <a:bodyPr>
            <a:normAutofit/>
          </a:bodyPr>
          <a:lstStyle/>
          <a:p>
            <a:pPr algn="ctr"/>
            <a:r>
              <a:rPr lang="en-IN" sz="6600" u="sng" dirty="0">
                <a:solidFill>
                  <a:schemeClr val="tx1"/>
                </a:solidFill>
              </a:rPr>
              <a:t>ANNAYA HOMES PVT. LTD</a:t>
            </a:r>
          </a:p>
          <a:p>
            <a:pPr algn="ctr"/>
            <a:r>
              <a:rPr lang="en-IN" sz="3200" dirty="0">
                <a:solidFill>
                  <a:schemeClr val="tx1"/>
                </a:solidFill>
              </a:rPr>
              <a:t>43, First Floor, </a:t>
            </a:r>
            <a:r>
              <a:rPr lang="en-IN" sz="3200" dirty="0" err="1">
                <a:solidFill>
                  <a:schemeClr val="tx1"/>
                </a:solidFill>
              </a:rPr>
              <a:t>Omaxe</a:t>
            </a:r>
            <a:r>
              <a:rPr lang="en-IN" sz="3200" dirty="0">
                <a:solidFill>
                  <a:schemeClr val="tx1"/>
                </a:solidFill>
              </a:rPr>
              <a:t> Arcade, </a:t>
            </a:r>
            <a:r>
              <a:rPr lang="en-IN" sz="3200" dirty="0" err="1">
                <a:solidFill>
                  <a:schemeClr val="tx1"/>
                </a:solidFill>
              </a:rPr>
              <a:t>Ansal</a:t>
            </a:r>
            <a:r>
              <a:rPr lang="en-IN" sz="3200" dirty="0">
                <a:solidFill>
                  <a:schemeClr val="tx1"/>
                </a:solidFill>
              </a:rPr>
              <a:t> Golf Link 1, Near </a:t>
            </a:r>
            <a:r>
              <a:rPr lang="en-IN" sz="3200" dirty="0" err="1">
                <a:solidFill>
                  <a:schemeClr val="tx1"/>
                </a:solidFill>
              </a:rPr>
              <a:t>Pari</a:t>
            </a:r>
            <a:r>
              <a:rPr lang="en-IN" sz="3200" dirty="0">
                <a:solidFill>
                  <a:schemeClr val="tx1"/>
                </a:solidFill>
              </a:rPr>
              <a:t> </a:t>
            </a:r>
            <a:r>
              <a:rPr lang="en-IN" sz="3200" dirty="0" err="1">
                <a:solidFill>
                  <a:schemeClr val="tx1"/>
                </a:solidFill>
              </a:rPr>
              <a:t>Chowk</a:t>
            </a:r>
            <a:r>
              <a:rPr lang="en-IN" sz="3200" dirty="0">
                <a:solidFill>
                  <a:schemeClr val="tx1"/>
                </a:solidFill>
              </a:rPr>
              <a:t>, Greater Noida,</a:t>
            </a:r>
          </a:p>
          <a:p>
            <a:pPr algn="ctr"/>
            <a:r>
              <a:rPr lang="en-IN" sz="3200" dirty="0" err="1">
                <a:solidFill>
                  <a:schemeClr val="tx1"/>
                </a:solidFill>
              </a:rPr>
              <a:t>Distt</a:t>
            </a:r>
            <a:r>
              <a:rPr lang="en-IN" sz="3200" dirty="0">
                <a:solidFill>
                  <a:schemeClr val="tx1"/>
                </a:solidFill>
              </a:rPr>
              <a:t>. </a:t>
            </a:r>
            <a:r>
              <a:rPr lang="en-IN" sz="3200" dirty="0" err="1">
                <a:solidFill>
                  <a:schemeClr val="tx1"/>
                </a:solidFill>
              </a:rPr>
              <a:t>Gautam</a:t>
            </a:r>
            <a:r>
              <a:rPr lang="en-IN" sz="3200" dirty="0">
                <a:solidFill>
                  <a:schemeClr val="tx1"/>
                </a:solidFill>
              </a:rPr>
              <a:t> </a:t>
            </a:r>
            <a:r>
              <a:rPr lang="en-IN" sz="3200" dirty="0" err="1">
                <a:solidFill>
                  <a:schemeClr val="tx1"/>
                </a:solidFill>
              </a:rPr>
              <a:t>Buddh</a:t>
            </a:r>
            <a:r>
              <a:rPr lang="en-IN" sz="3200" dirty="0">
                <a:solidFill>
                  <a:schemeClr val="tx1"/>
                </a:solidFill>
              </a:rPr>
              <a:t> Nagar, U.P. - 201308</a:t>
            </a:r>
          </a:p>
          <a:p>
            <a:pPr algn="ctr"/>
            <a:r>
              <a:rPr lang="en-IN" sz="3200" dirty="0">
                <a:solidFill>
                  <a:schemeClr val="tx1"/>
                </a:solidFill>
              </a:rPr>
              <a:t>Mob.: 9650743341, 9911144212</a:t>
            </a:r>
          </a:p>
          <a:p>
            <a:pPr algn="ctr"/>
            <a:r>
              <a:rPr lang="en-IN" sz="3200" dirty="0">
                <a:solidFill>
                  <a:schemeClr val="tx1"/>
                </a:solidFill>
              </a:rPr>
              <a:t>Email: annayahomes@gmail.com </a:t>
            </a:r>
            <a:endParaRPr lang="en-IN" sz="3200" dirty="0" smtClean="0">
              <a:solidFill>
                <a:schemeClr val="tx1"/>
              </a:solidFill>
            </a:endParaRPr>
          </a:p>
          <a:p>
            <a:pPr algn="ctr"/>
            <a:r>
              <a:rPr lang="en-IN" sz="3200" dirty="0" smtClean="0">
                <a:solidFill>
                  <a:schemeClr val="tx1"/>
                </a:solidFill>
              </a:rPr>
              <a:t> </a:t>
            </a:r>
            <a:r>
              <a:rPr lang="en-IN" sz="3200" dirty="0">
                <a:solidFill>
                  <a:schemeClr val="tx1"/>
                </a:solidFill>
              </a:rPr>
              <a:t>Web: www.annayahomes.com</a:t>
            </a:r>
          </a:p>
          <a:p>
            <a:endParaRPr lang="en-IN" dirty="0"/>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0429875" y="0"/>
            <a:ext cx="1762125" cy="1154113"/>
          </a:xfrm>
        </p:spPr>
      </p:pic>
    </p:spTree>
    <p:extLst>
      <p:ext uri="{BB962C8B-B14F-4D97-AF65-F5344CB8AC3E}">
        <p14:creationId xmlns:p14="http://schemas.microsoft.com/office/powerpoint/2010/main" val="128411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Home </a:t>
            </a:r>
            <a:endParaRPr lang="en-IN" dirty="0"/>
          </a:p>
        </p:txBody>
      </p:sp>
      <p:sp>
        <p:nvSpPr>
          <p:cNvPr id="3" name="Content Placeholder 2"/>
          <p:cNvSpPr>
            <a:spLocks noGrp="1"/>
          </p:cNvSpPr>
          <p:nvPr>
            <p:ph idx="1"/>
          </p:nvPr>
        </p:nvSpPr>
        <p:spPr>
          <a:xfrm>
            <a:off x="646112" y="1266092"/>
            <a:ext cx="9403742" cy="4982307"/>
          </a:xfrm>
        </p:spPr>
        <p:txBody>
          <a:bodyPr>
            <a:normAutofit fontScale="85000" lnSpcReduction="20000"/>
          </a:bodyPr>
          <a:lstStyle/>
          <a:p>
            <a:r>
              <a:rPr lang="en-IN" dirty="0" err="1"/>
              <a:t>Annaya</a:t>
            </a:r>
            <a:r>
              <a:rPr lang="en-IN" dirty="0"/>
              <a:t> Homes specialises in Designing and developing Premium Residential </a:t>
            </a:r>
            <a:r>
              <a:rPr lang="en-IN" dirty="0" err="1" smtClean="0"/>
              <a:t>Townships.Tracing</a:t>
            </a:r>
            <a:r>
              <a:rPr lang="en-IN" dirty="0" smtClean="0"/>
              <a:t> </a:t>
            </a:r>
            <a:r>
              <a:rPr lang="en-IN" dirty="0"/>
              <a:t>back to the sand of time in </a:t>
            </a:r>
            <a:r>
              <a:rPr lang="en-IN" dirty="0" smtClean="0"/>
              <a:t>2013 </a:t>
            </a:r>
            <a:r>
              <a:rPr lang="en-IN" dirty="0"/>
              <a:t>, the founders </a:t>
            </a:r>
            <a:r>
              <a:rPr lang="en-IN" dirty="0" err="1"/>
              <a:t>Annaya</a:t>
            </a:r>
            <a:r>
              <a:rPr lang="en-IN" dirty="0"/>
              <a:t> Homes started eventually expanding by setting up affordable houses in YAMUNA EXPRESSWAY. With an experience in creating resplendent interiors of palaces and masterpieces in YAMUNA </a:t>
            </a:r>
            <a:r>
              <a:rPr lang="en-IN" dirty="0" err="1"/>
              <a:t>EXPRESSWAY,Today</a:t>
            </a:r>
            <a:r>
              <a:rPr lang="en-IN" dirty="0"/>
              <a:t> , </a:t>
            </a:r>
            <a:r>
              <a:rPr lang="en-IN" dirty="0" err="1"/>
              <a:t>Annaya</a:t>
            </a:r>
            <a:r>
              <a:rPr lang="en-IN" dirty="0"/>
              <a:t> Homes, is one of the largest and only background integrated real estate players in the country .</a:t>
            </a:r>
          </a:p>
          <a:p>
            <a:r>
              <a:rPr lang="en-IN" dirty="0" smtClean="0"/>
              <a:t>Yamuna </a:t>
            </a:r>
            <a:r>
              <a:rPr lang="en-IN" dirty="0"/>
              <a:t>Expressway between Noida and Agra is 165 </a:t>
            </a:r>
            <a:r>
              <a:rPr lang="en-IN" dirty="0" err="1"/>
              <a:t>kms</a:t>
            </a:r>
            <a:r>
              <a:rPr lang="en-IN" dirty="0"/>
              <a:t> long and was built to reduce the traveling time between Delhi and Agra in Uttar Pradesh. This expressway has 6 lanes and will reduce the time of traveling between the two cities by 50%. Slow moving vehicles like push carts and bullock carts will not be allowed at the expressway. Light vehicles can travel at a speed of 100km/h whereas the heavy vehicles can travel at a speed of 60km/h at the expressway. </a:t>
            </a:r>
            <a:br>
              <a:rPr lang="en-IN" dirty="0"/>
            </a:br>
            <a:r>
              <a:rPr lang="en-IN" dirty="0"/>
              <a:t/>
            </a:r>
            <a:br>
              <a:rPr lang="en-IN" dirty="0"/>
            </a:br>
            <a:r>
              <a:rPr lang="en-IN" dirty="0"/>
              <a:t>The expressway other than reducing the time of traveling will help in the development and progress of the nearby areas. There is a continuous movement of traffic between Noida which is located in the vicinity of Delhi, the capital city and Agra, Delhi being the national capital city and Agra being the city of the famous Taj Mahal, are frequently visited by tourists. Noida itself is an emerging centre of trade in India. Yamuna expressway will help reduce traffic on National Highway 2 which earlier used to handle all the traffic directed towards Agra from Delhi and NCR (near capital regions including Noida) and areas like Faridabad and </a:t>
            </a:r>
            <a:r>
              <a:rPr lang="en-IN" dirty="0" err="1"/>
              <a:t>Palwal</a:t>
            </a:r>
            <a:r>
              <a:rPr lang="en-IN" dirty="0"/>
              <a:t>.</a:t>
            </a:r>
          </a:p>
          <a:p>
            <a:endParaRPr lang="en-IN"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51504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About Us</a:t>
            </a:r>
            <a:endParaRPr lang="en-IN" dirty="0"/>
          </a:p>
        </p:txBody>
      </p:sp>
      <p:sp>
        <p:nvSpPr>
          <p:cNvPr id="3" name="Content Placeholder 2"/>
          <p:cNvSpPr>
            <a:spLocks noGrp="1"/>
          </p:cNvSpPr>
          <p:nvPr>
            <p:ph idx="1"/>
          </p:nvPr>
        </p:nvSpPr>
        <p:spPr>
          <a:xfrm>
            <a:off x="646112" y="1280160"/>
            <a:ext cx="9403742" cy="4968239"/>
          </a:xfrm>
        </p:spPr>
        <p:txBody>
          <a:bodyPr>
            <a:normAutofit fontScale="92500" lnSpcReduction="10000"/>
          </a:bodyPr>
          <a:lstStyle/>
          <a:p>
            <a:r>
              <a:rPr lang="en-US" dirty="0" err="1" smtClean="0">
                <a:cs typeface="Andalus" panose="02020603050405020304" pitchFamily="18" charset="-78"/>
              </a:rPr>
              <a:t>Annaya</a:t>
            </a:r>
            <a:r>
              <a:rPr lang="en-US" dirty="0" smtClean="0">
                <a:cs typeface="Andalus" panose="02020603050405020304" pitchFamily="18" charset="-78"/>
              </a:rPr>
              <a:t> Homes Pvt. Ltd. is a leading Delhi NCR based company involved in real estate development, Construction, Colonizing work. </a:t>
            </a:r>
            <a:r>
              <a:rPr lang="en-US" dirty="0" err="1" smtClean="0">
                <a:cs typeface="Andalus" panose="02020603050405020304" pitchFamily="18" charset="-78"/>
              </a:rPr>
              <a:t>Annaya</a:t>
            </a:r>
            <a:r>
              <a:rPr lang="en-US" dirty="0" smtClean="0">
                <a:cs typeface="Andalus" panose="02020603050405020304" pitchFamily="18" charset="-78"/>
              </a:rPr>
              <a:t> Homes Pvt. Ltd. specializes in Designing and developing Premium Residential townships. Tracing back to the sand of time in 2013 , the founders </a:t>
            </a:r>
            <a:r>
              <a:rPr lang="en-US" dirty="0" err="1" smtClean="0">
                <a:cs typeface="Andalus" panose="02020603050405020304" pitchFamily="18" charset="-78"/>
              </a:rPr>
              <a:t>Annaya</a:t>
            </a:r>
            <a:r>
              <a:rPr lang="en-US" dirty="0" smtClean="0">
                <a:cs typeface="Andalus" panose="02020603050405020304" pitchFamily="18" charset="-78"/>
              </a:rPr>
              <a:t> Homes Pvt. Ltd. started eventually expanding by setting up affordable houses in Delhi NCR Region. </a:t>
            </a:r>
          </a:p>
          <a:p>
            <a:r>
              <a:rPr lang="en-US" dirty="0" smtClean="0">
                <a:cs typeface="Andalus" panose="02020603050405020304" pitchFamily="18" charset="-78"/>
              </a:rPr>
              <a:t>With an experience in creating resplendent interiors of palaces and masterpieces in Delhi NCR, Bihar &amp; Jharkhand, Today, </a:t>
            </a:r>
            <a:r>
              <a:rPr lang="en-US" dirty="0" err="1" smtClean="0">
                <a:cs typeface="Andalus" panose="02020603050405020304" pitchFamily="18" charset="-78"/>
              </a:rPr>
              <a:t>Annaya</a:t>
            </a:r>
            <a:r>
              <a:rPr lang="en-US" dirty="0" smtClean="0">
                <a:cs typeface="Andalus" panose="02020603050405020304" pitchFamily="18" charset="-78"/>
              </a:rPr>
              <a:t> Homes Pvt. Ltd. , is one of the best and only background integrated real estate players in India.</a:t>
            </a:r>
          </a:p>
          <a:p>
            <a:r>
              <a:rPr lang="en-IN" dirty="0"/>
              <a:t>Our main goal is to create a positive real estate experience while meeting clients needs. We specialize in the sale of single family and multifamily properties for investment or owner occupant purposes. If you are interested in selling your home, we will give your home all of the attention it needs to be promoted for the highest value possible in our marketplace. If you are interested in buying a home, we will do everything we can to give you the tools needed to help you find your dream home.</a:t>
            </a:r>
            <a:endParaRPr lang="en-US" dirty="0" smtClean="0">
              <a:latin typeface="Andalus" panose="02020603050405020304" pitchFamily="18" charset="-78"/>
              <a:cs typeface="Andalus" panose="02020603050405020304" pitchFamily="18" charset="-78"/>
            </a:endParaRPr>
          </a:p>
          <a:p>
            <a:endParaRPr lang="en-IN"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163196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Our Mission, Vision, Values, Beliefs &amp; Perspective</a:t>
            </a:r>
            <a:endParaRPr lang="en-IN" dirty="0"/>
          </a:p>
        </p:txBody>
      </p:sp>
      <p:sp>
        <p:nvSpPr>
          <p:cNvPr id="3" name="Content Placeholder 2"/>
          <p:cNvSpPr>
            <a:spLocks noGrp="1"/>
          </p:cNvSpPr>
          <p:nvPr>
            <p:ph idx="1"/>
          </p:nvPr>
        </p:nvSpPr>
        <p:spPr/>
        <p:txBody>
          <a:bodyPr/>
          <a:lstStyle/>
          <a:p>
            <a:r>
              <a:rPr lang="en-IN" b="1" dirty="0"/>
              <a:t>Mission</a:t>
            </a:r>
            <a:endParaRPr lang="en-IN" dirty="0"/>
          </a:p>
          <a:p>
            <a:pPr marL="0" indent="0">
              <a:buNone/>
            </a:pPr>
            <a:r>
              <a:rPr lang="en-IN" dirty="0"/>
              <a:t>The Believe Group’s mission is to </a:t>
            </a:r>
            <a:r>
              <a:rPr lang="en-IN" b="1" dirty="0"/>
              <a:t>create and cultivate community</a:t>
            </a:r>
            <a:r>
              <a:rPr lang="en-IN" dirty="0"/>
              <a:t>.</a:t>
            </a:r>
            <a:br>
              <a:rPr lang="en-IN" dirty="0"/>
            </a:br>
            <a:r>
              <a:rPr lang="en-IN" dirty="0"/>
              <a:t>Our concept of community transcends selling real estate.</a:t>
            </a:r>
            <a:br>
              <a:rPr lang="en-IN" dirty="0"/>
            </a:br>
            <a:r>
              <a:rPr lang="en-IN" dirty="0"/>
              <a:t>We are connectors.</a:t>
            </a:r>
            <a:br>
              <a:rPr lang="en-IN" dirty="0"/>
            </a:br>
            <a:r>
              <a:rPr lang="en-IN" dirty="0"/>
              <a:t>We are contributors.</a:t>
            </a:r>
            <a:br>
              <a:rPr lang="en-IN" dirty="0"/>
            </a:br>
            <a:r>
              <a:rPr lang="en-IN" dirty="0"/>
              <a:t>We are tireless </a:t>
            </a:r>
            <a:r>
              <a:rPr lang="en-IN" b="1" dirty="0"/>
              <a:t>champions</a:t>
            </a:r>
            <a:r>
              <a:rPr lang="en-IN" dirty="0"/>
              <a:t> for our client community.</a:t>
            </a:r>
          </a:p>
          <a:p>
            <a:r>
              <a:rPr lang="en-IN" b="1" dirty="0"/>
              <a:t>Vision</a:t>
            </a:r>
            <a:endParaRPr lang="en-IN" dirty="0"/>
          </a:p>
          <a:p>
            <a:pPr marL="0" indent="0">
              <a:buNone/>
            </a:pPr>
            <a:r>
              <a:rPr lang="en-IN" dirty="0"/>
              <a:t>To be the real estate team of choice for buyers, sellers, Realtors, and highly talented professionals who value relationships over transactions, superior work, and community impact.</a:t>
            </a:r>
          </a:p>
          <a:p>
            <a:endParaRPr lang="en-IN"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422451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6702" y="435133"/>
            <a:ext cx="10066436" cy="5824990"/>
          </a:xfrm>
        </p:spPr>
        <p:txBody>
          <a:bodyPr>
            <a:normAutofit/>
          </a:bodyPr>
          <a:lstStyle/>
          <a:p>
            <a:r>
              <a:rPr lang="en-IN" b="1" dirty="0" smtClean="0"/>
              <a:t>Values</a:t>
            </a:r>
          </a:p>
          <a:p>
            <a:pPr>
              <a:buFont typeface="Arial" panose="020B0604020202020204" pitchFamily="34" charset="0"/>
              <a:buChar char="•"/>
            </a:pPr>
            <a:r>
              <a:rPr lang="en-IN" dirty="0"/>
              <a:t>Honesty</a:t>
            </a:r>
          </a:p>
          <a:p>
            <a:pPr>
              <a:buFont typeface="Arial" panose="020B0604020202020204" pitchFamily="34" charset="0"/>
              <a:buChar char="•"/>
            </a:pPr>
            <a:r>
              <a:rPr lang="en-IN" dirty="0"/>
              <a:t>Quality</a:t>
            </a:r>
          </a:p>
          <a:p>
            <a:pPr>
              <a:buFont typeface="Arial" panose="020B0604020202020204" pitchFamily="34" charset="0"/>
              <a:buChar char="•"/>
            </a:pPr>
            <a:r>
              <a:rPr lang="en-IN" dirty="0"/>
              <a:t>Learning-Based</a:t>
            </a:r>
          </a:p>
          <a:p>
            <a:pPr>
              <a:buFont typeface="Arial" panose="020B0604020202020204" pitchFamily="34" charset="0"/>
              <a:buChar char="•"/>
            </a:pPr>
            <a:r>
              <a:rPr lang="en-IN" dirty="0"/>
              <a:t>Professionalism</a:t>
            </a:r>
          </a:p>
          <a:p>
            <a:pPr>
              <a:buFont typeface="Arial" panose="020B0604020202020204" pitchFamily="34" charset="0"/>
              <a:buChar char="•"/>
            </a:pPr>
            <a:r>
              <a:rPr lang="en-IN" dirty="0"/>
              <a:t>Intelligence</a:t>
            </a:r>
          </a:p>
          <a:p>
            <a:pPr>
              <a:buFont typeface="Arial" panose="020B0604020202020204" pitchFamily="34" charset="0"/>
              <a:buChar char="•"/>
            </a:pPr>
            <a:r>
              <a:rPr lang="en-IN" dirty="0"/>
              <a:t>Growth</a:t>
            </a:r>
          </a:p>
          <a:p>
            <a:endParaRPr lang="en-IN" b="1" dirty="0" smtClean="0"/>
          </a:p>
          <a:p>
            <a:r>
              <a:rPr lang="en-IN" b="1" dirty="0" smtClean="0"/>
              <a:t>Perspective</a:t>
            </a:r>
            <a:endParaRPr lang="en-IN" dirty="0"/>
          </a:p>
          <a:p>
            <a:r>
              <a:rPr lang="en-IN" dirty="0"/>
              <a:t>We seek to run a high performance real estate team that benefits our clients, our community, and eventually the world as a whole. We value family, spirituality, and giving back to those in need; we have designed our lives and business around this philosophy</a:t>
            </a:r>
            <a:endParaRPr lang="en-IN" b="1" dirty="0" smtClean="0"/>
          </a:p>
          <a:p>
            <a:endParaRPr lang="en-IN" dirty="0"/>
          </a:p>
          <a:p>
            <a:endParaRPr lang="en-IN" dirty="0"/>
          </a:p>
          <a:p>
            <a:pPr marL="0" indent="0">
              <a:buNone/>
            </a:pPr>
            <a:endParaRPr lang="en-IN" dirty="0" smtClean="0"/>
          </a:p>
          <a:p>
            <a:pPr marL="0" indent="0">
              <a:buNone/>
            </a:pPr>
            <a:endParaRPr lang="en-IN" dirty="0"/>
          </a:p>
          <a:p>
            <a:pPr>
              <a:buFont typeface="Arial" panose="020B0604020202020204" pitchFamily="34" charset="0"/>
              <a:buChar char="•"/>
            </a:pPr>
            <a:endParaRPr lang="en-IN" dirty="0"/>
          </a:p>
          <a:p>
            <a:pPr>
              <a:buFont typeface="Arial" panose="020B0604020202020204" pitchFamily="34" charset="0"/>
              <a:buChar char="•"/>
            </a:pPr>
            <a:endParaRPr lang="en-IN" dirty="0"/>
          </a:p>
          <a:p>
            <a:pPr>
              <a:buFont typeface="Arial" panose="020B0604020202020204" pitchFamily="34" charset="0"/>
              <a:buChar char="•"/>
            </a:pPr>
            <a:endParaRPr lang="en-IN" dirty="0"/>
          </a:p>
          <a:p>
            <a:pPr>
              <a:buFont typeface="Arial" panose="020B0604020202020204" pitchFamily="34" charset="0"/>
              <a:buChar char="•"/>
            </a:pPr>
            <a:endParaRPr lang="en-IN" dirty="0" smtClean="0"/>
          </a:p>
          <a:p>
            <a:pPr lvl="0">
              <a:buFont typeface="Arial" panose="020B0604020202020204" pitchFamily="34" charset="0"/>
              <a:buChar char="•"/>
            </a:pPr>
            <a:endParaRPr lang="en-IN" dirty="0"/>
          </a:p>
          <a:p>
            <a:endParaRPr lang="en-IN"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413247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771" y="294456"/>
            <a:ext cx="10474398" cy="6190750"/>
          </a:xfrm>
        </p:spPr>
        <p:txBody>
          <a:bodyPr>
            <a:normAutofit/>
          </a:bodyPr>
          <a:lstStyle/>
          <a:p>
            <a:r>
              <a:rPr lang="en-IN" b="1" dirty="0"/>
              <a:t>Beliefs</a:t>
            </a:r>
            <a:endParaRPr lang="en-IN" dirty="0"/>
          </a:p>
          <a:p>
            <a:pPr>
              <a:buFont typeface="Wingdings" panose="05000000000000000000" pitchFamily="2" charset="2"/>
              <a:buChar char="§"/>
            </a:pPr>
            <a:r>
              <a:rPr lang="en-IN" dirty="0"/>
              <a:t>Ethics. Do the right thing – always</a:t>
            </a:r>
            <a:r>
              <a:rPr lang="en-IN" dirty="0" smtClean="0"/>
              <a:t>.</a:t>
            </a:r>
          </a:p>
          <a:p>
            <a:pPr>
              <a:buFont typeface="Wingdings" panose="05000000000000000000" pitchFamily="2" charset="2"/>
              <a:buChar char="§"/>
            </a:pPr>
            <a:r>
              <a:rPr lang="en-IN" dirty="0"/>
              <a:t>Quality matters most. Quantity will always be sacrificed in order to provide quality service at the highest level.</a:t>
            </a:r>
          </a:p>
          <a:p>
            <a:pPr>
              <a:buFont typeface="Wingdings" panose="05000000000000000000" pitchFamily="2" charset="2"/>
              <a:buChar char="§"/>
            </a:pPr>
            <a:r>
              <a:rPr lang="en-IN" dirty="0"/>
              <a:t>Growth Mind-set. There is always room to grow and refine. We never stop growing and learning.</a:t>
            </a:r>
          </a:p>
          <a:p>
            <a:pPr>
              <a:buFont typeface="Wingdings" panose="05000000000000000000" pitchFamily="2" charset="2"/>
              <a:buChar char="§"/>
            </a:pPr>
            <a:r>
              <a:rPr lang="en-IN" dirty="0"/>
              <a:t>First class service. Our clients deserve the best. We deliver the type of service that will make our clients swoon – professionally, ahead of promised timelines, and with a smile!</a:t>
            </a:r>
          </a:p>
          <a:p>
            <a:pPr>
              <a:buFont typeface="Wingdings" panose="05000000000000000000" pitchFamily="2" charset="2"/>
              <a:buChar char="§"/>
            </a:pPr>
            <a:r>
              <a:rPr lang="en-IN" dirty="0"/>
              <a:t>Relationships are the core of good business. We view each transaction as an opportunity to build a life-long relationship</a:t>
            </a:r>
            <a:r>
              <a:rPr lang="en-IN" dirty="0" smtClean="0"/>
              <a:t>.</a:t>
            </a:r>
          </a:p>
          <a:p>
            <a:pPr>
              <a:buFont typeface="Wingdings" panose="05000000000000000000" pitchFamily="2" charset="2"/>
              <a:buChar char="§"/>
            </a:pPr>
            <a:r>
              <a:rPr lang="en-IN" dirty="0"/>
              <a:t>Efficiency. We will always find the way to do the most we possibly can for our clients – leveraging technology, new ideas, and support staff – so that your real estate transaction will be as easy and smooth as humanly possible.</a:t>
            </a:r>
          </a:p>
          <a:p>
            <a:pPr>
              <a:buFont typeface="Wingdings" panose="05000000000000000000" pitchFamily="2" charset="2"/>
              <a:buChar char="§"/>
            </a:pPr>
            <a:endParaRPr lang="en-IN" dirty="0"/>
          </a:p>
          <a:p>
            <a:pPr>
              <a:buFont typeface="Wingdings" panose="05000000000000000000" pitchFamily="2" charset="2"/>
              <a:buChar char="§"/>
            </a:pPr>
            <a:endParaRPr lang="en-IN" dirty="0"/>
          </a:p>
          <a:p>
            <a:pPr marL="0" indent="0">
              <a:buNone/>
            </a:pPr>
            <a:endParaRPr lang="en-IN" dirty="0" smtClean="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238968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8057" y="443094"/>
            <a:ext cx="3191691" cy="784814"/>
          </a:xfrm>
        </p:spPr>
        <p:txBody>
          <a:bodyPr>
            <a:normAutofit fontScale="90000"/>
          </a:bodyPr>
          <a:lstStyle/>
          <a:p>
            <a:r>
              <a:rPr lang="en-IN" dirty="0" smtClean="0"/>
              <a:t>Project </a:t>
            </a:r>
            <a:endParaRPr lang="en-IN" dirty="0"/>
          </a:p>
        </p:txBody>
      </p:sp>
      <p:sp>
        <p:nvSpPr>
          <p:cNvPr id="3" name="Subtitle 2"/>
          <p:cNvSpPr>
            <a:spLocks noGrp="1"/>
          </p:cNvSpPr>
          <p:nvPr>
            <p:ph type="subTitle" idx="1"/>
          </p:nvPr>
        </p:nvSpPr>
        <p:spPr>
          <a:xfrm>
            <a:off x="1328057" y="1227908"/>
            <a:ext cx="9644743" cy="5329645"/>
          </a:xfrm>
        </p:spPr>
        <p:txBody>
          <a:bodyPr>
            <a:noAutofit/>
          </a:bodyPr>
          <a:lstStyle/>
          <a:p>
            <a:pPr>
              <a:lnSpc>
                <a:spcPct val="120000"/>
              </a:lnSpc>
            </a:pPr>
            <a:r>
              <a:rPr lang="en-US" sz="1200" dirty="0" err="1" smtClean="0">
                <a:solidFill>
                  <a:schemeClr val="tx1"/>
                </a:solidFill>
                <a:cs typeface="Andalus" panose="02020603050405020304" pitchFamily="18" charset="-78"/>
              </a:rPr>
              <a:t>Annaya</a:t>
            </a:r>
            <a:r>
              <a:rPr lang="en-US" sz="1200" dirty="0" smtClean="0">
                <a:solidFill>
                  <a:schemeClr val="tx1"/>
                </a:solidFill>
                <a:cs typeface="Andalus" panose="02020603050405020304" pitchFamily="18" charset="-78"/>
              </a:rPr>
              <a:t> Homes Pvt. Ltd. Presenting “</a:t>
            </a:r>
            <a:r>
              <a:rPr lang="en-US" sz="1200" b="1" dirty="0" err="1" smtClean="0">
                <a:solidFill>
                  <a:schemeClr val="tx1"/>
                </a:solidFill>
                <a:cs typeface="Andalus" panose="02020603050405020304" pitchFamily="18" charset="-78"/>
              </a:rPr>
              <a:t>Annaya</a:t>
            </a:r>
            <a:r>
              <a:rPr lang="en-US" sz="1200" b="1" dirty="0" smtClean="0">
                <a:solidFill>
                  <a:schemeClr val="tx1"/>
                </a:solidFill>
                <a:cs typeface="Andalus" panose="02020603050405020304" pitchFamily="18" charset="-78"/>
              </a:rPr>
              <a:t> Homes</a:t>
            </a:r>
            <a:r>
              <a:rPr lang="en-US" sz="1200" dirty="0" smtClean="0">
                <a:solidFill>
                  <a:schemeClr val="tx1"/>
                </a:solidFill>
                <a:cs typeface="Andalus" panose="02020603050405020304" pitchFamily="18" charset="-78"/>
              </a:rPr>
              <a:t>” where idyllic, luxurious living meets 21st century amenities. </a:t>
            </a:r>
            <a:r>
              <a:rPr lang="en-US" sz="1200" dirty="0" err="1" smtClean="0">
                <a:solidFill>
                  <a:schemeClr val="tx1"/>
                </a:solidFill>
                <a:cs typeface="Andalus" panose="02020603050405020304" pitchFamily="18" charset="-78"/>
              </a:rPr>
              <a:t>Annaya</a:t>
            </a:r>
            <a:r>
              <a:rPr lang="en-US" sz="1200" dirty="0" smtClean="0">
                <a:solidFill>
                  <a:schemeClr val="tx1"/>
                </a:solidFill>
                <a:cs typeface="Andalus" panose="02020603050405020304" pitchFamily="18" charset="-78"/>
              </a:rPr>
              <a:t> Homes Pvt. Ltd. brings you the opportunity to build your home, your way on sprawling plots. Spread over 160 acres of land with additional expansion of luxury farm houses &amp; villas over 25 acres. A gated community with 24x7 security and maintenance services, living at “</a:t>
            </a:r>
            <a:r>
              <a:rPr lang="en-US" sz="1200" b="1" dirty="0" err="1" smtClean="0">
                <a:solidFill>
                  <a:schemeClr val="tx1"/>
                </a:solidFill>
                <a:cs typeface="Andalus" panose="02020603050405020304" pitchFamily="18" charset="-78"/>
              </a:rPr>
              <a:t>Annaya</a:t>
            </a:r>
            <a:r>
              <a:rPr lang="en-US" sz="1200" b="1" dirty="0" smtClean="0">
                <a:solidFill>
                  <a:schemeClr val="tx1"/>
                </a:solidFill>
                <a:cs typeface="Andalus" panose="02020603050405020304" pitchFamily="18" charset="-78"/>
              </a:rPr>
              <a:t> Homes</a:t>
            </a:r>
            <a:r>
              <a:rPr lang="en-US" sz="1200" dirty="0" smtClean="0">
                <a:solidFill>
                  <a:schemeClr val="tx1"/>
                </a:solidFill>
                <a:cs typeface="Andalus" panose="02020603050405020304" pitchFamily="18" charset="-78"/>
              </a:rPr>
              <a:t>” ensures that you compromise neither on luxury nor on your peace of mind. </a:t>
            </a:r>
          </a:p>
          <a:p>
            <a:pPr>
              <a:lnSpc>
                <a:spcPct val="120000"/>
              </a:lnSpc>
            </a:pPr>
            <a:r>
              <a:rPr lang="en-US" sz="1200" dirty="0" smtClean="0">
                <a:solidFill>
                  <a:schemeClr val="tx1"/>
                </a:solidFill>
                <a:cs typeface="Andalus" panose="02020603050405020304" pitchFamily="18" charset="-78"/>
              </a:rPr>
              <a:t>Combining </a:t>
            </a:r>
            <a:r>
              <a:rPr lang="en-US" sz="1200" dirty="0" smtClean="0">
                <a:solidFill>
                  <a:schemeClr val="tx1"/>
                </a:solidFill>
                <a:cs typeface="Andalus" panose="02020603050405020304" pitchFamily="18" charset="-78"/>
              </a:rPr>
              <a:t>the best of old-world charm with new-age facilities, the township will bring together a like-minded stratum of the society. A great neighborhood, easy accessibility, opens spaces, round-the-clock maintenance and the freedom to build your dream-house – '“</a:t>
            </a:r>
            <a:r>
              <a:rPr lang="en-US" sz="1200" b="1" dirty="0" err="1" smtClean="0">
                <a:solidFill>
                  <a:schemeClr val="tx1"/>
                </a:solidFill>
                <a:cs typeface="Andalus" panose="02020603050405020304" pitchFamily="18" charset="-78"/>
              </a:rPr>
              <a:t>Annaya</a:t>
            </a:r>
            <a:r>
              <a:rPr lang="en-US" sz="1200" b="1" dirty="0" smtClean="0">
                <a:solidFill>
                  <a:schemeClr val="tx1"/>
                </a:solidFill>
                <a:cs typeface="Andalus" panose="02020603050405020304" pitchFamily="18" charset="-78"/>
              </a:rPr>
              <a:t> Homes</a:t>
            </a:r>
            <a:r>
              <a:rPr lang="en-US" sz="1200" dirty="0" smtClean="0">
                <a:solidFill>
                  <a:schemeClr val="tx1"/>
                </a:solidFill>
                <a:cs typeface="Andalus" panose="02020603050405020304" pitchFamily="18" charset="-78"/>
              </a:rPr>
              <a:t>” is indeed what dreams are made of. Enjoy the privilege of a well –planned, self- contained township with ‘</a:t>
            </a:r>
            <a:r>
              <a:rPr lang="en-US" sz="1200" b="1" dirty="0" err="1" smtClean="0">
                <a:solidFill>
                  <a:schemeClr val="tx1"/>
                </a:solidFill>
                <a:cs typeface="Andalus" panose="02020603050405020304" pitchFamily="18" charset="-78"/>
              </a:rPr>
              <a:t>Annaya</a:t>
            </a:r>
            <a:r>
              <a:rPr lang="en-US" sz="1200" b="1" dirty="0" smtClean="0">
                <a:solidFill>
                  <a:schemeClr val="tx1"/>
                </a:solidFill>
                <a:cs typeface="Andalus" panose="02020603050405020304" pitchFamily="18" charset="-78"/>
              </a:rPr>
              <a:t> Homes</a:t>
            </a:r>
            <a:r>
              <a:rPr lang="en-US" sz="1200" dirty="0" smtClean="0">
                <a:solidFill>
                  <a:schemeClr val="tx1"/>
                </a:solidFill>
                <a:cs typeface="Andalus" panose="02020603050405020304" pitchFamily="18" charset="-78"/>
              </a:rPr>
              <a:t>’. It will not only offer a multiple choice of residential options but will also offer the facilities of academic institutions, healthcare, club house, shopping cum office entertainment facilities- all within the townships. It provides you with every amenity that you can imagine at a very affordable price..</a:t>
            </a:r>
          </a:p>
          <a:p>
            <a:pPr>
              <a:lnSpc>
                <a:spcPct val="120000"/>
              </a:lnSpc>
            </a:pPr>
            <a:r>
              <a:rPr lang="en-US" sz="1200" dirty="0" smtClean="0">
                <a:solidFill>
                  <a:schemeClr val="tx1"/>
                </a:solidFill>
                <a:cs typeface="Andalus" panose="02020603050405020304" pitchFamily="18" charset="-78"/>
              </a:rPr>
              <a:t>We </a:t>
            </a:r>
            <a:r>
              <a:rPr lang="en-US" sz="1200" dirty="0" smtClean="0">
                <a:solidFill>
                  <a:schemeClr val="tx1"/>
                </a:solidFill>
                <a:cs typeface="Andalus" panose="02020603050405020304" pitchFamily="18" charset="-78"/>
              </a:rPr>
              <a:t>have Members from all India  PSU organization. </a:t>
            </a:r>
            <a:br>
              <a:rPr lang="en-US" sz="1200" dirty="0" smtClean="0">
                <a:solidFill>
                  <a:schemeClr val="tx1"/>
                </a:solidFill>
                <a:cs typeface="Andalus" panose="02020603050405020304" pitchFamily="18" charset="-78"/>
              </a:rPr>
            </a:br>
            <a:r>
              <a:rPr lang="en-US" sz="1200" dirty="0" smtClean="0">
                <a:solidFill>
                  <a:schemeClr val="tx1"/>
                </a:solidFill>
                <a:cs typeface="Andalus" panose="02020603050405020304" pitchFamily="18" charset="-78"/>
              </a:rPr>
              <a:t/>
            </a:r>
            <a:br>
              <a:rPr lang="en-US" sz="1200" dirty="0" smtClean="0">
                <a:solidFill>
                  <a:schemeClr val="tx1"/>
                </a:solidFill>
                <a:cs typeface="Andalus" panose="02020603050405020304" pitchFamily="18" charset="-78"/>
              </a:rPr>
            </a:br>
            <a:r>
              <a:rPr lang="en-US" sz="1200" dirty="0" smtClean="0">
                <a:solidFill>
                  <a:schemeClr val="tx1"/>
                </a:solidFill>
                <a:cs typeface="Andalus" panose="02020603050405020304" pitchFamily="18" charset="-78"/>
              </a:rPr>
              <a:t>In</a:t>
            </a:r>
            <a:r>
              <a:rPr lang="en-US" sz="1200" b="1" dirty="0" smtClean="0">
                <a:solidFill>
                  <a:schemeClr val="tx1"/>
                </a:solidFill>
                <a:cs typeface="Andalus" panose="02020603050405020304" pitchFamily="18" charset="-78"/>
              </a:rPr>
              <a:t> </a:t>
            </a:r>
            <a:r>
              <a:rPr lang="en-US" sz="1200" b="1" dirty="0" err="1" smtClean="0">
                <a:solidFill>
                  <a:schemeClr val="tx1"/>
                </a:solidFill>
                <a:cs typeface="Andalus" panose="02020603050405020304" pitchFamily="18" charset="-78"/>
              </a:rPr>
              <a:t>Annaya</a:t>
            </a:r>
            <a:r>
              <a:rPr lang="en-US" sz="1200" b="1" dirty="0" smtClean="0">
                <a:solidFill>
                  <a:schemeClr val="tx1"/>
                </a:solidFill>
                <a:cs typeface="Andalus" panose="02020603050405020304" pitchFamily="18" charset="-78"/>
              </a:rPr>
              <a:t> Homes </a:t>
            </a:r>
            <a:r>
              <a:rPr lang="en-US" sz="1200" dirty="0" smtClean="0">
                <a:solidFill>
                  <a:schemeClr val="tx1"/>
                </a:solidFill>
                <a:cs typeface="Andalus" panose="02020603050405020304" pitchFamily="18" charset="-78"/>
              </a:rPr>
              <a:t>there are a Total </a:t>
            </a:r>
            <a:r>
              <a:rPr lang="en-US" sz="1200" dirty="0" err="1" smtClean="0">
                <a:solidFill>
                  <a:schemeClr val="tx1"/>
                </a:solidFill>
                <a:cs typeface="Andalus" panose="02020603050405020304" pitchFamily="18" charset="-78"/>
              </a:rPr>
              <a:t>approx</a:t>
            </a:r>
            <a:r>
              <a:rPr lang="en-US" sz="1200" b="1" dirty="0" smtClean="0">
                <a:solidFill>
                  <a:schemeClr val="tx1"/>
                </a:solidFill>
                <a:cs typeface="Andalus" panose="02020603050405020304" pitchFamily="18" charset="-78"/>
              </a:rPr>
              <a:t> 250  </a:t>
            </a:r>
            <a:r>
              <a:rPr lang="en-US" sz="1200" dirty="0" smtClean="0">
                <a:solidFill>
                  <a:schemeClr val="tx1"/>
                </a:solidFill>
                <a:cs typeface="Andalus" panose="02020603050405020304" pitchFamily="18" charset="-78"/>
              </a:rPr>
              <a:t>Plots further divided into</a:t>
            </a:r>
            <a:r>
              <a:rPr lang="en-US" sz="1200" b="1" dirty="0" smtClean="0">
                <a:solidFill>
                  <a:schemeClr val="tx1"/>
                </a:solidFill>
                <a:cs typeface="Andalus" panose="02020603050405020304" pitchFamily="18" charset="-78"/>
              </a:rPr>
              <a:t> Five Categories:-</a:t>
            </a:r>
            <a:endParaRPr lang="en-US" sz="1200" dirty="0" smtClean="0">
              <a:solidFill>
                <a:schemeClr val="tx1"/>
              </a:solidFill>
              <a:cs typeface="Andalus" panose="02020603050405020304" pitchFamily="18" charset="-78"/>
            </a:endParaRPr>
          </a:p>
          <a:p>
            <a:pPr>
              <a:lnSpc>
                <a:spcPct val="120000"/>
              </a:lnSpc>
            </a:pPr>
            <a:r>
              <a:rPr lang="en-US" sz="1200" b="1" dirty="0">
                <a:solidFill>
                  <a:schemeClr val="tx1"/>
                </a:solidFill>
                <a:cs typeface="Andalus" panose="02020603050405020304" pitchFamily="18" charset="-78"/>
              </a:rPr>
              <a:t>6</a:t>
            </a:r>
            <a:r>
              <a:rPr lang="en-US" sz="1200" b="1" dirty="0" smtClean="0">
                <a:solidFill>
                  <a:schemeClr val="tx1"/>
                </a:solidFill>
                <a:cs typeface="Andalus" panose="02020603050405020304" pitchFamily="18" charset="-78"/>
              </a:rPr>
              <a:t>0 Sq. Yard</a:t>
            </a:r>
            <a:endParaRPr lang="en-US" sz="1200" dirty="0" smtClean="0">
              <a:solidFill>
                <a:schemeClr val="tx1"/>
              </a:solidFill>
              <a:cs typeface="Andalus" panose="02020603050405020304" pitchFamily="18" charset="-78"/>
            </a:endParaRPr>
          </a:p>
          <a:p>
            <a:pPr>
              <a:lnSpc>
                <a:spcPct val="120000"/>
              </a:lnSpc>
            </a:pPr>
            <a:r>
              <a:rPr lang="en-US" sz="1200" b="1" dirty="0">
                <a:solidFill>
                  <a:schemeClr val="tx1"/>
                </a:solidFill>
                <a:cs typeface="Andalus" panose="02020603050405020304" pitchFamily="18" charset="-78"/>
              </a:rPr>
              <a:t>8</a:t>
            </a:r>
            <a:r>
              <a:rPr lang="en-US" sz="1200" b="1" dirty="0" smtClean="0">
                <a:solidFill>
                  <a:schemeClr val="tx1"/>
                </a:solidFill>
                <a:cs typeface="Andalus" panose="02020603050405020304" pitchFamily="18" charset="-78"/>
              </a:rPr>
              <a:t>0 Sq. Yard</a:t>
            </a:r>
            <a:endParaRPr lang="en-US" sz="1200" dirty="0" smtClean="0">
              <a:solidFill>
                <a:schemeClr val="tx1"/>
              </a:solidFill>
              <a:cs typeface="Andalus" panose="02020603050405020304" pitchFamily="18" charset="-78"/>
            </a:endParaRPr>
          </a:p>
          <a:p>
            <a:pPr>
              <a:lnSpc>
                <a:spcPct val="120000"/>
              </a:lnSpc>
            </a:pPr>
            <a:r>
              <a:rPr lang="en-US" sz="1200" b="1" dirty="0" smtClean="0">
                <a:solidFill>
                  <a:schemeClr val="tx1"/>
                </a:solidFill>
                <a:cs typeface="Andalus" panose="02020603050405020304" pitchFamily="18" charset="-78"/>
              </a:rPr>
              <a:t>100 Sq. Yard</a:t>
            </a:r>
            <a:endParaRPr lang="en-US" sz="1200" dirty="0" smtClean="0">
              <a:solidFill>
                <a:schemeClr val="tx1"/>
              </a:solidFill>
              <a:cs typeface="Andalus" panose="02020603050405020304" pitchFamily="18" charset="-78"/>
            </a:endParaRPr>
          </a:p>
          <a:p>
            <a:pPr>
              <a:lnSpc>
                <a:spcPct val="120000"/>
              </a:lnSpc>
            </a:pPr>
            <a:r>
              <a:rPr lang="en-US" sz="1200" b="1" dirty="0" smtClean="0">
                <a:solidFill>
                  <a:schemeClr val="tx1"/>
                </a:solidFill>
                <a:cs typeface="Andalus" panose="02020603050405020304" pitchFamily="18" charset="-78"/>
              </a:rPr>
              <a:t>150 Sq. Yard</a:t>
            </a:r>
            <a:endParaRPr lang="en-US" sz="1200" dirty="0" smtClean="0">
              <a:solidFill>
                <a:schemeClr val="tx1"/>
              </a:solidFill>
              <a:cs typeface="Andalus" panose="02020603050405020304" pitchFamily="18" charset="-78"/>
            </a:endParaRPr>
          </a:p>
          <a:p>
            <a:pPr>
              <a:lnSpc>
                <a:spcPct val="120000"/>
              </a:lnSpc>
            </a:pPr>
            <a:r>
              <a:rPr lang="en-US" sz="1200" b="1" dirty="0">
                <a:solidFill>
                  <a:schemeClr val="tx1"/>
                </a:solidFill>
                <a:cs typeface="Andalus" panose="02020603050405020304" pitchFamily="18" charset="-78"/>
              </a:rPr>
              <a:t>2</a:t>
            </a:r>
            <a:r>
              <a:rPr lang="en-US" sz="1200" b="1" dirty="0" smtClean="0">
                <a:solidFill>
                  <a:schemeClr val="tx1"/>
                </a:solidFill>
                <a:cs typeface="Andalus" panose="02020603050405020304" pitchFamily="18" charset="-78"/>
              </a:rPr>
              <a:t>00 Sq. Yard </a:t>
            </a:r>
            <a:endParaRPr lang="en-IN" sz="1200" dirty="0">
              <a:solidFill>
                <a:schemeClr val="tx1"/>
              </a:solidFill>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0468" y="-14068"/>
            <a:ext cx="1761532" cy="1153551"/>
          </a:xfrm>
          <a:prstGeom prst="rect">
            <a:avLst/>
          </a:prstGeom>
        </p:spPr>
      </p:pic>
    </p:spTree>
    <p:extLst>
      <p:ext uri="{BB962C8B-B14F-4D97-AF65-F5344CB8AC3E}">
        <p14:creationId xmlns:p14="http://schemas.microsoft.com/office/powerpoint/2010/main" val="371841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668383" y="467088"/>
            <a:ext cx="11166566" cy="5202192"/>
          </a:xfrm>
        </p:spPr>
        <p:txBody>
          <a:bodyPr>
            <a:normAutofit fontScale="92500" lnSpcReduction="20000"/>
          </a:bodyPr>
          <a:lstStyle/>
          <a:p>
            <a:pPr marL="0" indent="0">
              <a:buNone/>
            </a:pPr>
            <a:r>
              <a:rPr lang="en-IN" sz="7000" dirty="0"/>
              <a:t>Facilities </a:t>
            </a:r>
          </a:p>
          <a:p>
            <a:r>
              <a:rPr lang="en-IN" dirty="0"/>
              <a:t>1.        Gated Township </a:t>
            </a:r>
          </a:p>
          <a:p>
            <a:r>
              <a:rPr lang="en-IN" dirty="0"/>
              <a:t>2.        3 Tier Security with Video Surveillance</a:t>
            </a:r>
          </a:p>
          <a:p>
            <a:r>
              <a:rPr lang="en-IN" dirty="0"/>
              <a:t>3.        Yoga and Meditation Area</a:t>
            </a:r>
          </a:p>
          <a:p>
            <a:r>
              <a:rPr lang="en-IN" dirty="0"/>
              <a:t>4.        Kids Play Area</a:t>
            </a:r>
          </a:p>
          <a:p>
            <a:r>
              <a:rPr lang="en-IN" dirty="0"/>
              <a:t>5.        Gardens</a:t>
            </a:r>
          </a:p>
          <a:p>
            <a:r>
              <a:rPr lang="en-IN" dirty="0"/>
              <a:t>6.        Solar Street Lights </a:t>
            </a:r>
          </a:p>
          <a:p>
            <a:r>
              <a:rPr lang="en-IN" dirty="0"/>
              <a:t>7.        Wide Road</a:t>
            </a:r>
          </a:p>
          <a:p>
            <a:r>
              <a:rPr lang="en-IN" dirty="0"/>
              <a:t>8.        Fragrance Zone</a:t>
            </a:r>
          </a:p>
          <a:p>
            <a:r>
              <a:rPr lang="en-IN" dirty="0"/>
              <a:t>9.        Rock Garden</a:t>
            </a:r>
          </a:p>
          <a:p>
            <a:r>
              <a:rPr lang="en-IN" dirty="0"/>
              <a:t>10.     Commercial Market</a:t>
            </a:r>
          </a:p>
          <a:p>
            <a:r>
              <a:rPr lang="en-IN" dirty="0"/>
              <a:t>11.     International Shopping </a:t>
            </a:r>
            <a:r>
              <a:rPr lang="en-IN" dirty="0" smtClean="0"/>
              <a:t>Kiosk</a:t>
            </a:r>
            <a:endParaRPr lang="en-IN"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345067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USPs on YAMUNA EXPRESS WAY </a:t>
            </a:r>
            <a:br>
              <a:rPr lang="en-IN" dirty="0"/>
            </a:br>
            <a:r>
              <a:rPr lang="en-IN" dirty="0"/>
              <a:t/>
            </a:r>
            <a:br>
              <a:rPr lang="en-IN" dirty="0"/>
            </a:br>
            <a:endParaRPr lang="en-IN" dirty="0"/>
          </a:p>
        </p:txBody>
      </p:sp>
      <p:sp>
        <p:nvSpPr>
          <p:cNvPr id="3" name="Content Placeholder 2"/>
          <p:cNvSpPr>
            <a:spLocks noGrp="1"/>
          </p:cNvSpPr>
          <p:nvPr>
            <p:ph idx="1"/>
          </p:nvPr>
        </p:nvSpPr>
        <p:spPr>
          <a:xfrm>
            <a:off x="574766" y="1345474"/>
            <a:ext cx="11617234" cy="5277395"/>
          </a:xfrm>
        </p:spPr>
        <p:txBody>
          <a:bodyPr>
            <a:normAutofit fontScale="92500" lnSpcReduction="20000"/>
          </a:bodyPr>
          <a:lstStyle/>
          <a:p>
            <a:pPr marL="0" indent="0">
              <a:buNone/>
            </a:pPr>
            <a:r>
              <a:rPr lang="en-IN" dirty="0" smtClean="0"/>
              <a:t>   </a:t>
            </a:r>
            <a:br>
              <a:rPr lang="en-IN" dirty="0" smtClean="0"/>
            </a:br>
            <a:r>
              <a:rPr lang="en-IN" dirty="0" smtClean="0"/>
              <a:t>1. Buddha International Circuit (F-1 Race Track)</a:t>
            </a:r>
            <a:br>
              <a:rPr lang="en-IN" dirty="0" smtClean="0"/>
            </a:br>
            <a:r>
              <a:rPr lang="en-IN" dirty="0" smtClean="0"/>
              <a:t>2. </a:t>
            </a:r>
            <a:r>
              <a:rPr lang="en-IN" dirty="0" err="1" smtClean="0"/>
              <a:t>Gautam</a:t>
            </a:r>
            <a:r>
              <a:rPr lang="en-IN" dirty="0" smtClean="0"/>
              <a:t> Buddha University </a:t>
            </a:r>
            <a:br>
              <a:rPr lang="en-IN" dirty="0" smtClean="0"/>
            </a:br>
            <a:r>
              <a:rPr lang="en-IN" dirty="0" smtClean="0"/>
              <a:t>3. India’s Largest JP Cricket Stadium (1 Lack Sitting Capacity)</a:t>
            </a:r>
            <a:br>
              <a:rPr lang="en-IN" dirty="0" smtClean="0"/>
            </a:br>
            <a:r>
              <a:rPr lang="en-IN" dirty="0" smtClean="0"/>
              <a:t>4. Film City </a:t>
            </a:r>
            <a:r>
              <a:rPr lang="en-IN" dirty="0" err="1" smtClean="0"/>
              <a:t>Jewar</a:t>
            </a:r>
            <a:r>
              <a:rPr lang="en-IN" dirty="0" smtClean="0"/>
              <a:t>.</a:t>
            </a:r>
            <a:br>
              <a:rPr lang="en-IN" dirty="0" smtClean="0"/>
            </a:br>
            <a:r>
              <a:rPr lang="en-IN" dirty="0" smtClean="0"/>
              <a:t>5. Night Safari (World 4th Night Safari)</a:t>
            </a:r>
            <a:br>
              <a:rPr lang="en-IN" dirty="0" smtClean="0"/>
            </a:br>
            <a:r>
              <a:rPr lang="en-IN" dirty="0" smtClean="0"/>
              <a:t>6. YEIDA Plots (22500 plots on YAMUNA EXPRESSWAY)</a:t>
            </a:r>
            <a:br>
              <a:rPr lang="en-IN" dirty="0" smtClean="0"/>
            </a:br>
            <a:r>
              <a:rPr lang="en-IN" dirty="0" smtClean="0"/>
              <a:t>7. SEZ India’s Largest Non polluted Industrial Area (Closest to this site)</a:t>
            </a:r>
            <a:br>
              <a:rPr lang="en-IN" dirty="0" smtClean="0"/>
            </a:br>
            <a:r>
              <a:rPr lang="en-IN" dirty="0" smtClean="0"/>
              <a:t>8. Cargo Airport </a:t>
            </a:r>
            <a:br>
              <a:rPr lang="en-IN" dirty="0" smtClean="0"/>
            </a:br>
            <a:r>
              <a:rPr lang="en-IN" dirty="0" smtClean="0"/>
              <a:t>9.  </a:t>
            </a:r>
            <a:r>
              <a:rPr lang="en-IN" dirty="0" err="1" smtClean="0"/>
              <a:t>Jewar</a:t>
            </a:r>
            <a:r>
              <a:rPr lang="en-IN" dirty="0" smtClean="0"/>
              <a:t> International Airport/Noida International Airport .(</a:t>
            </a:r>
            <a:r>
              <a:rPr lang="en-IN" dirty="0" err="1" smtClean="0"/>
              <a:t>Approx</a:t>
            </a:r>
            <a:r>
              <a:rPr lang="en-IN" dirty="0" smtClean="0"/>
              <a:t> 4-6 K.M. from site )</a:t>
            </a:r>
            <a:br>
              <a:rPr lang="en-IN" dirty="0" smtClean="0"/>
            </a:br>
            <a:r>
              <a:rPr lang="en-IN" dirty="0" smtClean="0"/>
              <a:t>10. Total 7 Universities along YAMUNA EXPRESSWAY.</a:t>
            </a:r>
            <a:br>
              <a:rPr lang="en-IN" dirty="0" smtClean="0"/>
            </a:br>
            <a:r>
              <a:rPr lang="en-IN" dirty="0" smtClean="0"/>
              <a:t>11. More than 20 colleges on YAMUNA EXPRESSWAY</a:t>
            </a:r>
            <a:br>
              <a:rPr lang="en-IN" dirty="0" smtClean="0"/>
            </a:br>
            <a:r>
              <a:rPr lang="en-IN" dirty="0" smtClean="0"/>
              <a:t>12. 13 Hotel projects on YAMUNA EXPRESSWAY</a:t>
            </a:r>
            <a:br>
              <a:rPr lang="en-IN" dirty="0" smtClean="0"/>
            </a:br>
            <a:r>
              <a:rPr lang="en-IN" dirty="0" smtClean="0"/>
              <a:t>13. P.A.C camp (Under construction near Aligarh </a:t>
            </a:r>
            <a:r>
              <a:rPr lang="en-IN" dirty="0" err="1" smtClean="0"/>
              <a:t>Palwal</a:t>
            </a:r>
            <a:r>
              <a:rPr lang="en-IN" dirty="0" smtClean="0"/>
              <a:t> loop)</a:t>
            </a:r>
            <a:br>
              <a:rPr lang="en-IN" dirty="0" smtClean="0"/>
            </a:br>
            <a:r>
              <a:rPr lang="en-IN" dirty="0" smtClean="0"/>
              <a:t>14. International freight corridor </a:t>
            </a:r>
            <a:r>
              <a:rPr lang="en-IN" dirty="0" err="1" smtClean="0"/>
              <a:t>Center</a:t>
            </a:r>
            <a:r>
              <a:rPr lang="en-IN" dirty="0" smtClean="0"/>
              <a:t> No. 7, DMIC </a:t>
            </a:r>
            <a:r>
              <a:rPr lang="en-IN" dirty="0" err="1" smtClean="0"/>
              <a:t>center</a:t>
            </a:r>
            <a:r>
              <a:rPr lang="en-IN" dirty="0" smtClean="0"/>
              <a:t> near </a:t>
            </a:r>
            <a:r>
              <a:rPr lang="en-IN" dirty="0" err="1" smtClean="0"/>
              <a:t>Jewar</a:t>
            </a:r>
            <a:r>
              <a:rPr lang="en-IN" dirty="0" smtClean="0"/>
              <a:t/>
            </a:r>
            <a:br>
              <a:rPr lang="en-IN" dirty="0" smtClean="0"/>
            </a:br>
            <a:r>
              <a:rPr lang="en-IN" dirty="0" smtClean="0"/>
              <a:t>15. </a:t>
            </a:r>
            <a:r>
              <a:rPr lang="en-IN" dirty="0" err="1" smtClean="0"/>
              <a:t>Jewar</a:t>
            </a:r>
            <a:r>
              <a:rPr lang="en-IN" dirty="0" smtClean="0"/>
              <a:t> Junction (In next 2 years)(</a:t>
            </a:r>
            <a:r>
              <a:rPr lang="en-IN" dirty="0" err="1" smtClean="0"/>
              <a:t>Approx</a:t>
            </a:r>
            <a:r>
              <a:rPr lang="en-IN" dirty="0" smtClean="0"/>
              <a:t> 2-3 K.M. from Site)</a:t>
            </a:r>
          </a:p>
          <a:p>
            <a:pPr marL="0" indent="0">
              <a:buNone/>
            </a:pPr>
            <a:r>
              <a:rPr lang="en-IN" dirty="0" smtClean="0"/>
              <a:t>16. NTPC Power Plant for electricity Production in </a:t>
            </a:r>
            <a:r>
              <a:rPr lang="en-IN" dirty="0" err="1" smtClean="0"/>
              <a:t>Khurja</a:t>
            </a:r>
            <a:r>
              <a:rPr lang="en-IN" dirty="0" smtClean="0"/>
              <a:t> (</a:t>
            </a:r>
            <a:r>
              <a:rPr lang="en-IN" dirty="0" err="1" smtClean="0"/>
              <a:t>Approx</a:t>
            </a:r>
            <a:r>
              <a:rPr lang="en-IN" dirty="0" smtClean="0"/>
              <a:t> 30 K.M. from Site)</a:t>
            </a:r>
          </a:p>
          <a:p>
            <a:pPr marL="0" indent="0">
              <a:buNone/>
            </a:pPr>
            <a:r>
              <a:rPr lang="en-IN" dirty="0" smtClean="0"/>
              <a:t>17. IOCL Refinery (</a:t>
            </a:r>
            <a:r>
              <a:rPr lang="en-IN" dirty="0" err="1" smtClean="0"/>
              <a:t>Approx</a:t>
            </a:r>
            <a:r>
              <a:rPr lang="en-IN" dirty="0" smtClean="0"/>
              <a:t> 80 K.M. from Site) </a:t>
            </a:r>
            <a:br>
              <a:rPr lang="en-IN" dirty="0" smtClean="0"/>
            </a:br>
            <a:r>
              <a:rPr lang="en-IN" dirty="0" smtClean="0"/>
              <a:t/>
            </a:r>
            <a:br>
              <a:rPr lang="en-IN" dirty="0" smtClean="0"/>
            </a:br>
            <a:endParaRPr lang="en-IN"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0468" y="0"/>
            <a:ext cx="1761532" cy="1153551"/>
          </a:xfrm>
          <a:prstGeom prst="rect">
            <a:avLst/>
          </a:prstGeom>
        </p:spPr>
      </p:pic>
    </p:spTree>
    <p:extLst>
      <p:ext uri="{BB962C8B-B14F-4D97-AF65-F5344CB8AC3E}">
        <p14:creationId xmlns:p14="http://schemas.microsoft.com/office/powerpoint/2010/main" val="109641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215</TotalTime>
  <Words>877</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Andalus</vt:lpstr>
      <vt:lpstr>Arial</vt:lpstr>
      <vt:lpstr>Century Gothic</vt:lpstr>
      <vt:lpstr>Wingdings</vt:lpstr>
      <vt:lpstr>Wingdings 3</vt:lpstr>
      <vt:lpstr>Ion</vt:lpstr>
      <vt:lpstr>Welcome  To  ANNAYA HOMES PVT LTD. Where Dreams Come Home</vt:lpstr>
      <vt:lpstr>Home </vt:lpstr>
      <vt:lpstr>About Us</vt:lpstr>
      <vt:lpstr>Our Mission, Vision, Values, Beliefs &amp; Perspective</vt:lpstr>
      <vt:lpstr>PowerPoint Presentation</vt:lpstr>
      <vt:lpstr>PowerPoint Presentation</vt:lpstr>
      <vt:lpstr>Project </vt:lpstr>
      <vt:lpstr>PowerPoint Presentation</vt:lpstr>
      <vt:lpstr> USPs on YAMUNA EXPRESS WAY   </vt:lpstr>
      <vt:lpstr>Distance after FNG-KMP loop </vt:lpstr>
      <vt:lpstr>Amenities </vt:lpstr>
      <vt:lpstr>News </vt:lpstr>
      <vt:lpstr>Layput Plan </vt:lpstr>
      <vt:lpstr>Location Map </vt:lpstr>
      <vt:lpstr>Payment Plan  </vt:lpstr>
      <vt:lpstr>Preferential Location Charge</vt:lpstr>
      <vt:lpstr>THANKS &amp; REGARDS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Us</dc:title>
  <dc:creator>Hewlett-Packard Company</dc:creator>
  <cp:lastModifiedBy>Hewlett-Packard Company</cp:lastModifiedBy>
  <cp:revision>13</cp:revision>
  <dcterms:created xsi:type="dcterms:W3CDTF">2018-11-03T15:54:58Z</dcterms:created>
  <dcterms:modified xsi:type="dcterms:W3CDTF">2018-11-03T19:34:57Z</dcterms:modified>
</cp:coreProperties>
</file>